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95" r:id="rId3"/>
    <p:sldId id="304" r:id="rId4"/>
    <p:sldId id="296" r:id="rId5"/>
    <p:sldId id="314" r:id="rId6"/>
    <p:sldId id="285" r:id="rId7"/>
    <p:sldId id="315" r:id="rId8"/>
    <p:sldId id="290" r:id="rId9"/>
    <p:sldId id="316" r:id="rId10"/>
    <p:sldId id="312" r:id="rId11"/>
    <p:sldId id="291" r:id="rId12"/>
    <p:sldId id="292" r:id="rId13"/>
    <p:sldId id="309" r:id="rId14"/>
    <p:sldId id="286" r:id="rId15"/>
    <p:sldId id="299" r:id="rId16"/>
    <p:sldId id="300" r:id="rId17"/>
    <p:sldId id="301" r:id="rId18"/>
    <p:sldId id="302" r:id="rId19"/>
    <p:sldId id="306" r:id="rId20"/>
    <p:sldId id="307" r:id="rId21"/>
    <p:sldId id="313" r:id="rId22"/>
    <p:sldId id="310" r:id="rId2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81" d="100"/>
          <a:sy n="81" d="100"/>
        </p:scale>
        <p:origin x="5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gi%20burroni\Google%20Drive\2014\2014%20lavoro\TUTTO%20LAVORO%202014\Prin%2014\Presentazione%20per%20SASE%20Chicago\Presentazione%20SASE-Elabo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gi%20burroni\Google%20Drive\2014\2014%20lavoro\TUTTO%20LAVORO%202014\Prin%2014\Presentazione%20per%20SASE%20Chicago\Presentazione%20SASE-Elabo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it-IT" smtClean="0"/>
                      <a:t>Agroindustria, produzioni alimentari, pesca</a:t>
                    </a:r>
                    <a:r>
                      <a:rPr lang="it-IT" baseline="0" smtClean="0"/>
                      <a:t>; </a:t>
                    </a:r>
                    <a:fld id="{3E9D4AD9-1EAE-44A8-B4BE-45AB7DB1C2D1}" type="VALUE">
                      <a:rPr lang="it-IT" baseline="0"/>
                      <a:pPr/>
                      <a:t>[VALUE]</a:t>
                    </a:fld>
                    <a:endParaRPr lang="it-IT" baseline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err="1" smtClean="0"/>
                      <a:t>Intersettoriali</a:t>
                    </a:r>
                    <a:r>
                      <a:rPr lang="en-US" dirty="0" smtClean="0"/>
                      <a:t> </a:t>
                    </a:r>
                    <a:r>
                      <a:rPr lang="en-US" dirty="0" err="1" smtClean="0"/>
                      <a:t>artigiani</a:t>
                    </a:r>
                    <a:r>
                      <a:rPr lang="en-US" baseline="0" dirty="0" smtClean="0"/>
                      <a:t>; </a:t>
                    </a:r>
                    <a:fld id="{EC8AD767-1940-4E56-9E6B-5C29C733781A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Intersettoriali totali, </a:t>
                    </a:r>
                    <a:fld id="{D7C8719A-8F27-4927-AE69-386EBD635B43}" type="VALUE">
                      <a:rPr lang="en-US" baseline="0" smtClean="0"/>
                      <a:pPr/>
                      <a:t>[VALUE]</a:t>
                    </a:fld>
                    <a:endParaRPr lang="en-US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37483263495046"/>
                  <c:y val="-0.18393326224409143"/>
                </c:manualLayout>
              </c:layout>
              <c:tx>
                <c:rich>
                  <a:bodyPr/>
                  <a:lstStyle/>
                  <a:p>
                    <a:r>
                      <a:rPr lang="it-IT" dirty="0" smtClean="0"/>
                      <a:t>Manifattura e Made</a:t>
                    </a:r>
                    <a:r>
                      <a:rPr lang="it-IT" baseline="0" dirty="0" smtClean="0"/>
                      <a:t> in </a:t>
                    </a:r>
                    <a:r>
                      <a:rPr lang="it-IT" baseline="0" dirty="0" err="1" smtClean="0"/>
                      <a:t>Italy</a:t>
                    </a:r>
                    <a:r>
                      <a:rPr lang="it-IT" baseline="0" dirty="0" smtClean="0"/>
                      <a:t>; </a:t>
                    </a:r>
                    <a:fld id="{569265C8-1127-490A-B4DF-FE2B609DFDB7}" type="VALUE">
                      <a:rPr lang="it-IT" baseline="0"/>
                      <a:pPr/>
                      <a:t>[VALUE]</a:t>
                    </a:fld>
                    <a:endParaRPr lang="it-IT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1.4212004206752896E-3"/>
                  <c:y val="2.4231403326552017E-2"/>
                </c:manualLayout>
              </c:layout>
              <c:tx>
                <c:rich>
                  <a:bodyPr/>
                  <a:lstStyle/>
                  <a:p>
                    <a:r>
                      <a:rPr lang="it-IT" baseline="0" dirty="0" smtClean="0"/>
                      <a:t>Altro (turismo, ITC, Servizi) </a:t>
                    </a:r>
                    <a:fld id="{F46320E4-FC25-4F9C-AF16-3C323FF6C3E7}" type="VALUE">
                      <a:rPr lang="it-IT" baseline="0" smtClean="0"/>
                      <a:pPr/>
                      <a:t>[VALUE]</a:t>
                    </a:fld>
                    <a:endParaRPr lang="it-IT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Tabella!$A$46:$A$50</c:f>
              <c:strCache>
                <c:ptCount val="5"/>
                <c:pt idx="0">
                  <c:v>Food products, Agriculture, Fishing </c:v>
                </c:pt>
                <c:pt idx="1">
                  <c:v>Inter-sectors - (Artisanal-Craft firms) </c:v>
                </c:pt>
                <c:pt idx="2">
                  <c:v>Inter-sectors - all</c:v>
                </c:pt>
                <c:pt idx="3">
                  <c:v>Made in Italy and mechanical productions</c:v>
                </c:pt>
                <c:pt idx="4">
                  <c:v>Others (ITC, tourism, services)</c:v>
                </c:pt>
              </c:strCache>
            </c:strRef>
          </c:cat>
          <c:val>
            <c:numRef>
              <c:f>Tabella!$B$46:$B$50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26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'Elaborazioni per grafici'!$B$27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6557971354925192E-2"/>
                  <c:y val="6.891467298639185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Welfare</a:t>
                    </a:r>
                    <a:r>
                      <a:rPr lang="en-US" baseline="0" dirty="0"/>
                      <a:t>
</a:t>
                    </a:r>
                    <a:fld id="{4FEB4D12-F6C5-411D-993A-433C824C9134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 smtClean="0"/>
                      <a:t>Sviluppo e politiche attive del lavoro</a:t>
                    </a:r>
                    <a:r>
                      <a:rPr lang="it-IT" baseline="0" dirty="0"/>
                      <a:t>
</a:t>
                    </a:r>
                    <a:fld id="{FD22E70E-C4C2-4CD7-A779-B33329FEA3BA}" type="PERCENTAGE">
                      <a:rPr lang="it-IT" baseline="0"/>
                      <a:pPr/>
                      <a:t>[PERCENTAGE]</a:t>
                    </a:fld>
                    <a:endParaRPr lang="it-IT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Enti bilaterali</a:t>
                    </a:r>
                    <a:r>
                      <a:rPr lang="en-US" baseline="0" dirty="0"/>
                      <a:t>
</a:t>
                    </a:r>
                    <a:fld id="{A4ACCFEA-3D96-42AC-95E6-EC50440C3D19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Produttività</a:t>
                    </a:r>
                    <a:r>
                      <a:rPr lang="en-US" baseline="0" dirty="0"/>
                      <a:t>
</a:t>
                    </a:r>
                    <a:fld id="{F368FC59-33D4-4730-8F81-6D9674C623AE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1.8531916426287344E-3"/>
                  <c:y val="-1.207794224128003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Organizzazione del lavoro</a:t>
                    </a:r>
                    <a:r>
                      <a:rPr lang="en-US" baseline="0" dirty="0"/>
                      <a:t>
</a:t>
                    </a:r>
                    <a:fld id="{D58CF80C-2FE6-4249-B416-B8750B92429B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Qualità dei prodotti</a:t>
                    </a:r>
                    <a:r>
                      <a:rPr lang="en-US" baseline="0" dirty="0"/>
                      <a:t>
</a:t>
                    </a:r>
                    <a:fld id="{B517E946-F2E8-4ECC-A077-E0B631813D95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Salari</a:t>
                    </a:r>
                    <a:r>
                      <a:rPr lang="en-US" baseline="0" dirty="0"/>
                      <a:t>
</a:t>
                    </a:r>
                    <a:fld id="{D0F8BEBE-64B9-46D6-BE21-12E48F0B4E8F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Credito</a:t>
                    </a:r>
                    <a:r>
                      <a:rPr lang="en-US" baseline="0" dirty="0"/>
                      <a:t>
</a:t>
                    </a:r>
                    <a:fld id="{35321408-F82B-4A9A-8B1D-0457F51D8BC1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'Elaborazioni per grafici'!$A$28:$A$35</c:f>
              <c:strCache>
                <c:ptCount val="8"/>
                <c:pt idx="0">
                  <c:v>Welfare provisions </c:v>
                </c:pt>
                <c:pt idx="1">
                  <c:v>ALMP</c:v>
                </c:pt>
                <c:pt idx="2">
                  <c:v>Bilateral bodies</c:v>
                </c:pt>
                <c:pt idx="3">
                  <c:v>Productivity</c:v>
                </c:pt>
                <c:pt idx="4">
                  <c:v>Work organisation</c:v>
                </c:pt>
                <c:pt idx="5">
                  <c:v>Product quality</c:v>
                </c:pt>
                <c:pt idx="6">
                  <c:v>Wages</c:v>
                </c:pt>
                <c:pt idx="7">
                  <c:v>Credit </c:v>
                </c:pt>
              </c:strCache>
            </c:strRef>
          </c:cat>
          <c:val>
            <c:numRef>
              <c:f>'Elaborazioni per grafici'!$B$28:$B$35</c:f>
              <c:numCache>
                <c:formatCode>0.0</c:formatCode>
                <c:ptCount val="8"/>
                <c:pt idx="0">
                  <c:v>18.918918918918919</c:v>
                </c:pt>
                <c:pt idx="1">
                  <c:v>16.216216216216218</c:v>
                </c:pt>
                <c:pt idx="2">
                  <c:v>14.864864864864865</c:v>
                </c:pt>
                <c:pt idx="3">
                  <c:v>16.216216216216218</c:v>
                </c:pt>
                <c:pt idx="4">
                  <c:v>12.162162162162163</c:v>
                </c:pt>
                <c:pt idx="5">
                  <c:v>8.1081081081081088</c:v>
                </c:pt>
                <c:pt idx="6">
                  <c:v>6.756756756756757</c:v>
                </c:pt>
                <c:pt idx="7">
                  <c:v>6.756756756756757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05C0B-1CE9-473E-9BE2-8FA300CAA63E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96747-6F76-4CC6-A0E6-0A20DFF9BA0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04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900" dirty="0" smtClean="0"/>
              <a:t>Peso della </a:t>
            </a:r>
            <a:r>
              <a:rPr lang="it-IT" sz="1900" b="1" dirty="0" smtClean="0"/>
              <a:t>manifattura</a:t>
            </a:r>
            <a:r>
              <a:rPr lang="it-IT" sz="1900" dirty="0" smtClean="0"/>
              <a:t> e del </a:t>
            </a:r>
            <a:r>
              <a:rPr lang="it-IT" sz="1900" b="1" dirty="0" smtClean="0"/>
              <a:t>made in </a:t>
            </a:r>
            <a:r>
              <a:rPr lang="it-IT" sz="1900" b="1" dirty="0" err="1" smtClean="0"/>
              <a:t>Italy</a:t>
            </a:r>
            <a:r>
              <a:rPr lang="it-IT" sz="1900" dirty="0" smtClean="0"/>
              <a:t>, peso minore per settori dell’alta tecnologia con alcune eccezioni come esempio Milano</a:t>
            </a:r>
          </a:p>
          <a:p>
            <a:endParaRPr lang="it-IT" sz="1900" dirty="0"/>
          </a:p>
          <a:p>
            <a:r>
              <a:rPr lang="it-IT" sz="1900" dirty="0" smtClean="0"/>
              <a:t>Esempi dalla ricerca città dell’innovazione quando si dice che i </a:t>
            </a:r>
            <a:r>
              <a:rPr lang="it-IT" sz="1900" b="1" dirty="0" smtClean="0"/>
              <a:t>settori high-tech </a:t>
            </a:r>
            <a:r>
              <a:rPr lang="it-IT" sz="1900" dirty="0" smtClean="0"/>
              <a:t>in distretti high-tech sono caratterizzati da </a:t>
            </a:r>
            <a:r>
              <a:rPr lang="it-IT" sz="1900" b="1" dirty="0" smtClean="0"/>
              <a:t>bassa sindacalizzazione </a:t>
            </a:r>
            <a:r>
              <a:rPr lang="it-IT" sz="1900" dirty="0" smtClean="0"/>
              <a:t>e che ci sono pochi patti o esperimenti di relazioni industriali che li riguardano</a:t>
            </a:r>
          </a:p>
          <a:p>
            <a:endParaRPr lang="it-IT" sz="1900" dirty="0"/>
          </a:p>
          <a:p>
            <a:endParaRPr lang="it-IT" sz="19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88A3-75A0-4784-8E7B-4B7EFA716EC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172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900" b="1" dirty="0" smtClean="0"/>
              <a:t>Welfare con soluzioni interessanti e innovative </a:t>
            </a:r>
            <a:r>
              <a:rPr lang="it-IT" sz="1900" dirty="0" smtClean="0"/>
              <a:t>– contrattazione per fronteggiare la crisi</a:t>
            </a:r>
          </a:p>
          <a:p>
            <a:endParaRPr lang="it-IT" sz="1900" dirty="0" smtClean="0"/>
          </a:p>
          <a:p>
            <a:r>
              <a:rPr lang="it-IT" sz="1900" dirty="0" smtClean="0"/>
              <a:t>Ma anche </a:t>
            </a:r>
            <a:r>
              <a:rPr lang="it-IT" sz="1900" b="1" dirty="0" smtClean="0"/>
              <a:t>via alta </a:t>
            </a:r>
            <a:r>
              <a:rPr lang="it-IT" sz="1900" dirty="0" smtClean="0"/>
              <a:t>per lo sviluppo</a:t>
            </a:r>
            <a:endParaRPr lang="it-IT" sz="19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88A3-75A0-4784-8E7B-4B7EFA716EC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85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98A3-6BD0-1345-BB48-4E51D4346A8E}" type="datetimeFigureOut">
              <a:rPr lang="it-IT" smtClean="0"/>
              <a:pPr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6865-0A5C-4946-9ED1-740E2A2631BD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7" name="Immagine 6" descr="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1"/>
            <a:ext cx="9144000" cy="797513"/>
          </a:xfrm>
          <a:prstGeom prst="rect">
            <a:avLst/>
          </a:prstGeom>
        </p:spPr>
      </p:pic>
      <p:pic>
        <p:nvPicPr>
          <p:cNvPr id="8" name="Immagine 7" descr="salomon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5163425"/>
            <a:ext cx="2163936" cy="1694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278688" cy="1470025"/>
          </a:xfrm>
        </p:spPr>
        <p:txBody>
          <a:bodyPr>
            <a:normAutofit/>
          </a:bodyPr>
          <a:lstStyle/>
          <a:p>
            <a:pPr algn="r"/>
            <a:r>
              <a:rPr lang="it-IT" sz="3600" dirty="0"/>
              <a:t>Contrattare welfare e competitività nei territori di piccola impresa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7086600" cy="1800200"/>
          </a:xfrm>
        </p:spPr>
        <p:txBody>
          <a:bodyPr>
            <a:normAutofit/>
          </a:bodyPr>
          <a:lstStyle/>
          <a:p>
            <a:pPr algn="r"/>
            <a:r>
              <a:rPr lang="it-IT" sz="1900" dirty="0" smtClean="0"/>
              <a:t>INCONTRI </a:t>
            </a:r>
            <a:r>
              <a:rPr lang="it-IT" sz="1900" dirty="0"/>
              <a:t>DI ARTIMINO SULLO SVILUPPO LOCALE – XXIV EDIZIONE : </a:t>
            </a:r>
            <a:r>
              <a:rPr lang="it-IT" sz="1900" u="sng" dirty="0"/>
              <a:t>13-15 ottobre 2014</a:t>
            </a:r>
            <a:r>
              <a:rPr lang="it-IT" sz="1900" dirty="0"/>
              <a:t> </a:t>
            </a:r>
          </a:p>
          <a:p>
            <a:pPr algn="r"/>
            <a:endParaRPr lang="it-IT" sz="2000" dirty="0" smtClean="0"/>
          </a:p>
          <a:p>
            <a:pPr algn="r"/>
            <a:r>
              <a:rPr lang="it-IT" sz="2000" dirty="0" smtClean="0"/>
              <a:t>Luigi </a:t>
            </a:r>
            <a:r>
              <a:rPr lang="it-IT" sz="2000" dirty="0"/>
              <a:t>Burroni</a:t>
            </a:r>
          </a:p>
          <a:p>
            <a:pPr algn="r"/>
            <a:r>
              <a:rPr lang="it-IT" sz="2000" i="1" dirty="0"/>
              <a:t>Università di Firenze</a:t>
            </a:r>
          </a:p>
          <a:p>
            <a:pPr algn="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348880"/>
            <a:ext cx="8171185" cy="1362075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L’analisi del database di </a:t>
            </a:r>
            <a:r>
              <a:rPr lang="it-IT" dirty="0" err="1" smtClean="0">
                <a:solidFill>
                  <a:schemeClr val="tx2"/>
                </a:solidFill>
              </a:rPr>
              <a:t>REGSMEs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 noGrp="1"/>
          </p:cNvGraphicFramePr>
          <p:nvPr>
            <p:extLst/>
          </p:nvPr>
        </p:nvGraphicFramePr>
        <p:xfrm>
          <a:off x="191766" y="1907704"/>
          <a:ext cx="8196658" cy="466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99592" y="1052736"/>
            <a:ext cx="845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Arial Narrow" panose="020B0606020202030204" pitchFamily="34" charset="0"/>
              </a:rPr>
              <a:t>Accordi individuati per il </a:t>
            </a:r>
            <a:r>
              <a:rPr lang="it-IT" sz="2800" dirty="0">
                <a:latin typeface="Arial Narrow" panose="020B0606020202030204" pitchFamily="34" charset="0"/>
              </a:rPr>
              <a:t>periodo 2008-201. </a:t>
            </a:r>
            <a:r>
              <a:rPr lang="it-IT" sz="2800" dirty="0" smtClean="0">
                <a:latin typeface="Arial Narrow" panose="020B0606020202030204" pitchFamily="34" charset="0"/>
              </a:rPr>
              <a:t>Siglati per settore</a:t>
            </a:r>
            <a:endParaRPr lang="it-IT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9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179352"/>
              </p:ext>
            </p:extLst>
          </p:nvPr>
        </p:nvGraphicFramePr>
        <p:xfrm>
          <a:off x="179512" y="1772816"/>
          <a:ext cx="871296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46500" y="1120969"/>
            <a:ext cx="845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Arial Narrow" panose="020B0606020202030204" pitchFamily="34" charset="0"/>
              </a:rPr>
              <a:t>Temi trattati negli accordi</a:t>
            </a:r>
            <a:endParaRPr lang="it-IT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2852936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it-IT" sz="5400" dirty="0" smtClean="0">
                <a:solidFill>
                  <a:schemeClr val="accent1">
                    <a:lumMod val="75000"/>
                  </a:schemeClr>
                </a:solidFill>
              </a:rPr>
              <a:t>Alcuni esempi</a:t>
            </a:r>
            <a:endParaRPr lang="it-IT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9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Tra welfare e produttività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61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smtClean="0"/>
              <a:t>Accordo </a:t>
            </a:r>
            <a:r>
              <a:rPr lang="it-IT" sz="2800" b="1" dirty="0"/>
              <a:t>di </a:t>
            </a:r>
            <a:r>
              <a:rPr lang="it-IT" sz="2800" b="1" smtClean="0"/>
              <a:t>Prato 2014 – </a:t>
            </a:r>
            <a:r>
              <a:rPr lang="it-IT" sz="2800" b="1" dirty="0" smtClean="0"/>
              <a:t>welfare di distretto</a:t>
            </a:r>
          </a:p>
          <a:p>
            <a:pPr marL="0" indent="0">
              <a:buNone/>
            </a:pPr>
            <a:r>
              <a:rPr lang="it-IT" sz="2400" dirty="0" smtClean="0"/>
              <a:t>I </a:t>
            </a:r>
            <a:r>
              <a:rPr lang="it-IT" sz="2400" dirty="0"/>
              <a:t>lavoratori potranno scegliere se </a:t>
            </a:r>
            <a:r>
              <a:rPr lang="it-IT" sz="2400" b="1" dirty="0"/>
              <a:t>trasformare in welfare </a:t>
            </a:r>
            <a:r>
              <a:rPr lang="it-IT" sz="2400" dirty="0"/>
              <a:t>per se stessi e per la propria famiglia il </a:t>
            </a:r>
            <a:r>
              <a:rPr lang="it-IT" sz="2400" b="1" dirty="0"/>
              <a:t>premio aziendale di produttività </a:t>
            </a:r>
            <a:r>
              <a:rPr lang="it-IT" sz="2400" dirty="0"/>
              <a:t>e le altre forme di </a:t>
            </a:r>
            <a:r>
              <a:rPr lang="it-IT" sz="2400" b="1" dirty="0"/>
              <a:t>salario variabile</a:t>
            </a:r>
            <a:r>
              <a:rPr lang="it-IT" sz="2400" dirty="0"/>
              <a:t>, come quella prevista a partire dal 2015 dal nuovo contratto nazionale di settore per chi non ha una contrattazione di secondo </a:t>
            </a:r>
            <a:r>
              <a:rPr lang="it-IT" sz="2400" dirty="0" smtClean="0"/>
              <a:t>livello. </a:t>
            </a:r>
          </a:p>
          <a:p>
            <a:pPr marL="0" indent="0">
              <a:buNone/>
            </a:pPr>
            <a:r>
              <a:rPr lang="it-IT" sz="2400" dirty="0" smtClean="0"/>
              <a:t>I lavoratori avranno comunque il </a:t>
            </a:r>
            <a:r>
              <a:rPr lang="it-IT" sz="2400" b="1" dirty="0" smtClean="0"/>
              <a:t>versamento dei contributi </a:t>
            </a:r>
            <a:r>
              <a:rPr lang="it-IT" sz="2400" dirty="0" smtClean="0"/>
              <a:t>e al contempo </a:t>
            </a:r>
            <a:r>
              <a:rPr lang="it-IT" sz="2400" b="1" dirty="0" err="1" smtClean="0"/>
              <a:t>otterrano</a:t>
            </a:r>
            <a:r>
              <a:rPr lang="it-IT" sz="2400" b="1" dirty="0" smtClean="0"/>
              <a:t> un </a:t>
            </a:r>
            <a:r>
              <a:rPr lang="it-IT" sz="2400" b="1" dirty="0"/>
              <a:t>valore di beni e servizi superiore </a:t>
            </a:r>
            <a:r>
              <a:rPr lang="it-IT" sz="2400" dirty="0"/>
              <a:t>a quello monetario che sarebbe stato erogato in busta </a:t>
            </a:r>
            <a:r>
              <a:rPr lang="it-IT" sz="2400" dirty="0" smtClean="0"/>
              <a:t>paga. – Piattaforma Crescere. </a:t>
            </a:r>
            <a:endParaRPr lang="it-IT" sz="28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0861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Qualità del lavoro e della produzione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61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smtClean="0"/>
              <a:t>Accordo</a:t>
            </a:r>
            <a:r>
              <a:rPr lang="it-IT" sz="2800" dirty="0" smtClean="0"/>
              <a:t> </a:t>
            </a:r>
            <a:r>
              <a:rPr lang="it-IT" sz="2800" b="1" dirty="0" smtClean="0"/>
              <a:t>contro </a:t>
            </a:r>
            <a:r>
              <a:rPr lang="it-IT" sz="2800" b="1" dirty="0"/>
              <a:t>la competitività al ribasso Calzaturiero del </a:t>
            </a:r>
            <a:r>
              <a:rPr lang="it-IT" sz="2800" b="1" dirty="0" smtClean="0"/>
              <a:t>Brenta</a:t>
            </a:r>
            <a:r>
              <a:rPr lang="it-IT" sz="2800" dirty="0" smtClean="0"/>
              <a:t> (2010)</a:t>
            </a:r>
          </a:p>
          <a:p>
            <a:pPr marL="0" indent="0">
              <a:buNone/>
            </a:pPr>
            <a:r>
              <a:rPr lang="it-IT" sz="2400" dirty="0" smtClean="0"/>
              <a:t>Finalizzato a creare </a:t>
            </a:r>
            <a:r>
              <a:rPr lang="it-IT" sz="2400" dirty="0"/>
              <a:t>un </a:t>
            </a:r>
            <a:r>
              <a:rPr lang="it-IT" sz="2400" b="1" dirty="0"/>
              <a:t>meccanismo di controllo della legalità all’interno delle aziende distrettuali del </a:t>
            </a:r>
            <a:r>
              <a:rPr lang="it-IT" sz="2400" b="1" dirty="0" smtClean="0"/>
              <a:t>Brenta</a:t>
            </a:r>
            <a:r>
              <a:rPr lang="it-IT" sz="2400" dirty="0" smtClean="0"/>
              <a:t>, con l’obiettivo di fissare </a:t>
            </a:r>
            <a:r>
              <a:rPr lang="it-IT" sz="2400" dirty="0"/>
              <a:t>prezzi e </a:t>
            </a:r>
            <a:r>
              <a:rPr lang="it-IT" sz="2400" dirty="0" smtClean="0"/>
              <a:t>tempi </a:t>
            </a:r>
            <a:r>
              <a:rPr lang="it-IT" sz="2400" dirty="0"/>
              <a:t>minimi da far rispettare da parte di tutte le aziende al fine di </a:t>
            </a:r>
            <a:r>
              <a:rPr lang="it-IT" sz="2400" b="1" dirty="0"/>
              <a:t>evitare la diffusione del lavoro nero</a:t>
            </a:r>
            <a:r>
              <a:rPr lang="it-IT" sz="2400" dirty="0"/>
              <a:t> e la concorrenza </a:t>
            </a:r>
            <a:r>
              <a:rPr lang="it-IT" sz="2400" dirty="0" smtClean="0"/>
              <a:t>sleale. </a:t>
            </a:r>
          </a:p>
          <a:p>
            <a:pPr marL="0" indent="0">
              <a:buNone/>
            </a:pPr>
            <a:r>
              <a:rPr lang="it-IT" sz="2400" dirty="0" smtClean="0"/>
              <a:t>I </a:t>
            </a:r>
            <a:r>
              <a:rPr lang="it-IT" sz="2400" dirty="0"/>
              <a:t>firmatari dell’accordo hanno istituito una consulta che ha come obiettivo la denuncia agli organi di competenza delle aziende che non rispettano i prezzi minimi e i tempi di lavorazione individuati. </a:t>
            </a:r>
            <a:endParaRPr lang="it-IT" sz="28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4135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Qualità del lavoro e filiera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61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 smtClean="0"/>
              <a:t>Accordo sulle </a:t>
            </a:r>
            <a:r>
              <a:rPr lang="it-IT" sz="2800" b="1" dirty="0"/>
              <a:t>produzioni </a:t>
            </a:r>
            <a:r>
              <a:rPr lang="it-IT" sz="2800" b="1" dirty="0" smtClean="0"/>
              <a:t>dei </a:t>
            </a:r>
            <a:r>
              <a:rPr lang="it-IT" sz="2800" b="1" dirty="0"/>
              <a:t>qualità</a:t>
            </a:r>
            <a:r>
              <a:rPr lang="it-IT" sz="2800" dirty="0"/>
              <a:t> </a:t>
            </a:r>
            <a:r>
              <a:rPr lang="it-IT" sz="2800" b="1" dirty="0"/>
              <a:t>i prosciuttifici di Parma 2010</a:t>
            </a:r>
            <a:r>
              <a:rPr lang="it-IT" sz="2800" dirty="0"/>
              <a:t> </a:t>
            </a:r>
            <a:r>
              <a:rPr lang="it-IT" sz="2000" dirty="0" smtClean="0"/>
              <a:t>che ha previsto misure importanti relative alla costituzione di un osservatorio </a:t>
            </a:r>
            <a:r>
              <a:rPr lang="it-IT" sz="2000" dirty="0"/>
              <a:t>(politiche territoriali di sviluppo del settore e di indirizzo); </a:t>
            </a:r>
            <a:r>
              <a:rPr lang="it-IT" sz="2000" b="1" dirty="0"/>
              <a:t>Orario di lavoro </a:t>
            </a:r>
            <a:r>
              <a:rPr lang="it-IT" sz="2000" dirty="0"/>
              <a:t>(diversa distribuzione dell'orario di lavoro per venire incontro alle esigenze della grande distribuzione); </a:t>
            </a:r>
            <a:r>
              <a:rPr lang="it-IT" sz="2000" dirty="0" smtClean="0"/>
              <a:t>la </a:t>
            </a:r>
            <a:r>
              <a:rPr lang="it-IT" sz="2000" b="1" dirty="0" smtClean="0"/>
              <a:t>certificazione </a:t>
            </a:r>
            <a:r>
              <a:rPr lang="it-IT" sz="2000" b="1" dirty="0"/>
              <a:t>etica </a:t>
            </a:r>
            <a:r>
              <a:rPr lang="it-IT" sz="2000" dirty="0"/>
              <a:t>(ricerca di azioni e iniziative volti a valorizzare gli aspetti etici e di responsabilità delle imprese, con riguardo anche a fornitori e sub fornitori); </a:t>
            </a:r>
            <a:r>
              <a:rPr lang="it-IT" sz="2000" b="1" dirty="0"/>
              <a:t>Terziarizzazione e appalti</a:t>
            </a:r>
            <a:r>
              <a:rPr lang="it-IT" sz="2000" dirty="0"/>
              <a:t> (le parti nel riconfermare l'importanza della centralità del sistema produttivo, di cui fanno parte anche le attività di affettamento e confezionamento, convergono sulla necessità di evitare che si attuino forme di destrutturazione delle imprese);</a:t>
            </a:r>
            <a:endParaRPr lang="it-IT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90150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Politiche attive del lavoro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61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smtClean="0"/>
              <a:t>Accordo intersettoriale di </a:t>
            </a:r>
            <a:r>
              <a:rPr lang="it-IT" sz="2000" b="1" dirty="0"/>
              <a:t>Lodi, 2011</a:t>
            </a:r>
            <a:r>
              <a:rPr lang="it-IT" sz="2000" dirty="0"/>
              <a:t>, </a:t>
            </a:r>
            <a:r>
              <a:rPr lang="it-IT" sz="2000" dirty="0" smtClean="0"/>
              <a:t>mirato alla </a:t>
            </a:r>
            <a:r>
              <a:rPr lang="it-IT" sz="2000" b="1" dirty="0" smtClean="0"/>
              <a:t>promozione </a:t>
            </a:r>
            <a:r>
              <a:rPr lang="it-IT" sz="2000" b="1" dirty="0"/>
              <a:t>delle politiche attive del lavoro</a:t>
            </a:r>
            <a:r>
              <a:rPr lang="it-IT" sz="2000" dirty="0"/>
              <a:t>, sia sul versante del </a:t>
            </a:r>
            <a:r>
              <a:rPr lang="it-IT" sz="2000" b="1" dirty="0" smtClean="0"/>
              <a:t>finanziamento</a:t>
            </a:r>
            <a:r>
              <a:rPr lang="it-IT" sz="2000" dirty="0" smtClean="0"/>
              <a:t>, </a:t>
            </a:r>
            <a:r>
              <a:rPr lang="it-IT" sz="2000" dirty="0"/>
              <a:t>sia su quello del </a:t>
            </a:r>
            <a:r>
              <a:rPr lang="it-IT" sz="2000" b="1" dirty="0"/>
              <a:t>coordinamento</a:t>
            </a:r>
            <a:r>
              <a:rPr lang="it-IT" sz="2000" dirty="0"/>
              <a:t> per creare una rete efficace, volta alla ricollocazione dei lavoratori. I contenuti riguardano: </a:t>
            </a:r>
            <a:r>
              <a:rPr lang="it-IT" sz="2000" b="1" dirty="0"/>
              <a:t>Incentivi alle imprese che assumono</a:t>
            </a:r>
            <a:r>
              <a:rPr lang="it-IT" sz="2000" dirty="0"/>
              <a:t>, massimi in caso di assunzione a tempo indeterminato; sostegno al lavoratore in caso di esperienze di borsa lavoro, integrato da una quota a carico dell’azienda; sostegno alle politiche attive del lavoro: </a:t>
            </a:r>
            <a:r>
              <a:rPr lang="it-IT" sz="2000" b="1" dirty="0"/>
              <a:t>accompagnamento all’inserimento lavorativ</a:t>
            </a:r>
            <a:r>
              <a:rPr lang="it-IT" sz="2000" dirty="0"/>
              <a:t>o, con sostegno al reddito dei lavoratori beneficiari e servizio di inserimento al lavoro. Creazione di </a:t>
            </a:r>
            <a:r>
              <a:rPr lang="it-IT" sz="2000" b="1" dirty="0"/>
              <a:t>una rete di sostegno alle politiche attive del </a:t>
            </a:r>
            <a:r>
              <a:rPr lang="it-IT" sz="2000" b="1" dirty="0" smtClean="0"/>
              <a:t>lavoro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13967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Policy mix per lo sviluppo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61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/>
              <a:t>P</a:t>
            </a:r>
            <a:r>
              <a:rPr lang="it-IT" sz="2000" b="1" dirty="0" smtClean="0"/>
              <a:t>rotocollo </a:t>
            </a:r>
            <a:r>
              <a:rPr lang="it-IT" sz="2000" b="1" dirty="0"/>
              <a:t>per  la Provincia di Trento</a:t>
            </a:r>
            <a:r>
              <a:rPr lang="it-IT" sz="2000" dirty="0"/>
              <a:t> </a:t>
            </a:r>
            <a:r>
              <a:rPr lang="it-IT" sz="2000" b="1" dirty="0"/>
              <a:t>2014</a:t>
            </a:r>
            <a:r>
              <a:rPr lang="it-IT" sz="2000" dirty="0"/>
              <a:t>, trilaterale, nel quale la provincia si impegna: a </a:t>
            </a:r>
            <a:r>
              <a:rPr lang="it-IT" sz="2000" b="1" dirty="0"/>
              <a:t>ridurre l’IRAP </a:t>
            </a:r>
            <a:r>
              <a:rPr lang="it-IT" sz="2000" dirty="0"/>
              <a:t>sia per le imprese, sia per i cittadini con meno di 28.000 euro annui; </a:t>
            </a:r>
            <a:r>
              <a:rPr lang="it-IT" sz="2000" b="1" dirty="0"/>
              <a:t>bloccare l’IMU e esentare dalla Tasi gli immobili destinati ad attività di tipo produttivo </a:t>
            </a:r>
            <a:r>
              <a:rPr lang="it-IT" sz="2000" dirty="0"/>
              <a:t>e imprenditoriale; a </a:t>
            </a:r>
            <a:r>
              <a:rPr lang="it-IT" sz="2000" b="1" dirty="0"/>
              <a:t>riveder</a:t>
            </a:r>
            <a:r>
              <a:rPr lang="it-IT" sz="2000" dirty="0"/>
              <a:t>e tutto il sistema degli </a:t>
            </a:r>
            <a:r>
              <a:rPr lang="it-IT" sz="2000" b="1" dirty="0"/>
              <a:t>incentivi alle imprese </a:t>
            </a:r>
            <a:r>
              <a:rPr lang="it-IT" sz="2000" dirty="0"/>
              <a:t>riarticolandoli intorno a finalità di tipo </a:t>
            </a:r>
            <a:r>
              <a:rPr lang="it-IT" sz="2000" b="1" dirty="0"/>
              <a:t>selettivo</a:t>
            </a:r>
            <a:r>
              <a:rPr lang="it-IT" sz="2000" dirty="0"/>
              <a:t> (ricadute occupazionali non solo quantitative ma anche qualitative; aziende economicamente virtuose ; sostegno ad aziende che fanno ricerca e innovazione di prodotto); </a:t>
            </a:r>
            <a:r>
              <a:rPr lang="it-IT" sz="2000" b="1" dirty="0"/>
              <a:t>sostenere</a:t>
            </a:r>
            <a:r>
              <a:rPr lang="it-IT" sz="2000" dirty="0"/>
              <a:t> i canali di accesso al </a:t>
            </a:r>
            <a:r>
              <a:rPr lang="it-IT" sz="2000" b="1" dirty="0"/>
              <a:t>credito</a:t>
            </a:r>
            <a:r>
              <a:rPr lang="it-IT" sz="2000" dirty="0"/>
              <a:t> di impresa alternativi al sistema bancario; rivedere </a:t>
            </a:r>
            <a:r>
              <a:rPr lang="it-IT" sz="2000" i="1" dirty="0" err="1"/>
              <a:t>governance</a:t>
            </a:r>
            <a:r>
              <a:rPr lang="it-IT" sz="2000" dirty="0"/>
              <a:t> e indirizzi di Trentino </a:t>
            </a:r>
            <a:r>
              <a:rPr lang="it-IT" sz="2000" dirty="0" smtClean="0"/>
              <a:t>Sviluppo </a:t>
            </a:r>
            <a:r>
              <a:rPr lang="it-IT" sz="2000" dirty="0" err="1"/>
              <a:t>s.p.a.</a:t>
            </a:r>
            <a:r>
              <a:rPr lang="it-IT" sz="2000" dirty="0"/>
              <a:t>; potenziare l’intervento pubblico sul mercato del lavoro, con sostegni al reddito dei lavoratori disoccupati aggiuntivi rispetto all’Aspi (accompagnati dal rafforzamento della condizionalità) e particolare </a:t>
            </a:r>
            <a:r>
              <a:rPr lang="it-IT" sz="2000" b="1" dirty="0"/>
              <a:t>attenzione ad apprendistato e tirocini</a:t>
            </a:r>
            <a:r>
              <a:rPr lang="it-IT" sz="2000" dirty="0"/>
              <a:t>, al lavoro delle donne (con sostegni al welfare sussidiario aziendale); realizzare il piano di miglioramento 2012-2016 per l’intero sistema pubblico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672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2322" y="2226469"/>
            <a:ext cx="8263028" cy="326350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91757"/>
              </p:ext>
            </p:extLst>
          </p:nvPr>
        </p:nvGraphicFramePr>
        <p:xfrm>
          <a:off x="282740" y="1844824"/>
          <a:ext cx="8566031" cy="4680519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3092571"/>
                <a:gridCol w="2633213"/>
                <a:gridCol w="2840247"/>
              </a:tblGrid>
              <a:tr h="1585501">
                <a:tc>
                  <a:txBody>
                    <a:bodyPr/>
                    <a:lstStyle/>
                    <a:p>
                      <a:pPr algn="ctr" rtl="0" fontAlgn="b"/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rtl="0" fontAlgn="b"/>
                      <a:endParaRPr lang="it-IT" sz="2000" u="none" strike="noStrike" dirty="0" smtClean="0">
                        <a:effectLst/>
                      </a:endParaRPr>
                    </a:p>
                    <a:p>
                      <a:pPr algn="ctr" rtl="0" fontAlgn="b"/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smtClean="0">
                          <a:effectLst/>
                        </a:rPr>
                        <a:t>Tasso di occupazione (lordo – 2012)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smtClean="0">
                          <a:effectLst/>
                        </a:rPr>
                        <a:t>Tasso di disoccupazione</a:t>
                      </a:r>
                    </a:p>
                    <a:p>
                      <a:pPr algn="ctr" rtl="0" fontAlgn="ctr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(2012)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6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smtClean="0">
                          <a:effectLst/>
                        </a:rPr>
                        <a:t>Distretti industriali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u="none" strike="noStrike" dirty="0" smtClean="0">
                          <a:effectLst/>
                        </a:rPr>
                        <a:t>46.9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u="none" strike="noStrike" dirty="0" smtClean="0">
                          <a:effectLst/>
                        </a:rPr>
                        <a:t>8.6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3035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 smtClean="0">
                          <a:effectLst/>
                        </a:rPr>
                        <a:t>Casi di studio locali</a:t>
                      </a:r>
                    </a:p>
                    <a:p>
                      <a:pPr algn="ctr" fontAlgn="b"/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49.7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 smtClean="0">
                          <a:effectLst/>
                        </a:rPr>
                        <a:t>7.7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57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smtClean="0">
                          <a:effectLst/>
                        </a:rPr>
                        <a:t>Italia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u="none" strike="noStrike" dirty="0" smtClean="0">
                          <a:effectLst/>
                        </a:rPr>
                        <a:t>44.0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800" u="none" strike="noStrike" dirty="0" smtClean="0">
                          <a:effectLst/>
                        </a:rPr>
                        <a:t>10.7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95537" y="920914"/>
            <a:ext cx="8453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latin typeface="Arial Narrow" panose="020B0606020202030204" pitchFamily="34" charset="0"/>
              </a:rPr>
              <a:t>Contrattare lo sviluppo non guasta</a:t>
            </a:r>
          </a:p>
        </p:txBody>
      </p:sp>
    </p:spTree>
    <p:extLst>
      <p:ext uri="{BB962C8B-B14F-4D97-AF65-F5344CB8AC3E}">
        <p14:creationId xmlns:p14="http://schemas.microsoft.com/office/powerpoint/2010/main" val="263806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30719"/>
            <a:ext cx="9036496" cy="1143000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La ricerca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1" dirty="0" smtClean="0"/>
              <a:t>Vecchi </a:t>
            </a:r>
            <a:r>
              <a:rPr lang="it-IT" sz="2000" b="1" dirty="0"/>
              <a:t>e nuovi e modi di regolare il lavoro nelle piccole imprese in Italia e in Europa. Implicazioni per la competitività economica e la sostenibilità sociale (</a:t>
            </a:r>
            <a:r>
              <a:rPr lang="it-IT" sz="2000" b="1" dirty="0" smtClean="0"/>
              <a:t>REGSMES) </a:t>
            </a:r>
          </a:p>
          <a:p>
            <a:pPr marL="0" indent="0" algn="ctr">
              <a:buNone/>
            </a:pPr>
            <a:endParaRPr lang="it-IT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Ricerca finanziata nell’ambito dei progetti PRIN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Q</a:t>
            </a:r>
            <a:r>
              <a:rPr lang="it-IT" sz="2400" dirty="0" smtClean="0"/>
              <a:t>uattro sedi: Università Statale di Milano (Ida Regalia coordinatrice nazionale), Università di </a:t>
            </a:r>
            <a:r>
              <a:rPr lang="it-IT" sz="2400" dirty="0"/>
              <a:t>F</a:t>
            </a:r>
            <a:r>
              <a:rPr lang="it-IT" sz="2400" dirty="0" smtClean="0"/>
              <a:t>irenze, Università di Teramo, Università della Calabria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Le finalità principali</a:t>
            </a:r>
          </a:p>
          <a:p>
            <a:pPr marL="0" indent="0">
              <a:buNone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97667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85" y="476672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Conclusioni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/>
              <a:t>Anche durante la crisi economica è possibile individuare degli accordi di tipo innovativo a fianco di forme di contrattazione più tradizionale</a:t>
            </a:r>
          </a:p>
          <a:p>
            <a:pPr marL="0" indent="0">
              <a:buNone/>
            </a:pPr>
            <a:r>
              <a:rPr lang="it-IT" sz="2400" b="1" dirty="0" smtClean="0"/>
              <a:t>Tre </a:t>
            </a:r>
            <a:r>
              <a:rPr lang="it-IT" sz="2400" b="1" dirty="0"/>
              <a:t>tipi principali di </a:t>
            </a:r>
            <a:r>
              <a:rPr lang="it-IT" sz="2400" b="1" dirty="0" smtClean="0"/>
              <a:t>finalità: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favoriscono la competitività e l’</a:t>
            </a:r>
            <a:r>
              <a:rPr lang="it-IT" sz="2400" b="1" dirty="0" err="1" smtClean="0"/>
              <a:t>upgrading</a:t>
            </a:r>
            <a:r>
              <a:rPr lang="it-IT" sz="2400" b="1" dirty="0" smtClean="0"/>
              <a:t> del sistema produttivo – beni collettivi locali per la competitività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mirano a rafforzare l’efficienza del mercato del lavoro;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sostengono il welfare locale</a:t>
            </a:r>
          </a:p>
          <a:p>
            <a:pPr marL="0" indent="0">
              <a:buNone/>
            </a:pPr>
            <a:r>
              <a:rPr lang="en-US" sz="2400" b="1" dirty="0" err="1" smtClean="0"/>
              <a:t>Accordi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piu</a:t>
            </a:r>
            <a:r>
              <a:rPr lang="en-US" sz="2400" b="1" dirty="0" smtClean="0"/>
              <a:t>’ “issue specific”, </a:t>
            </a:r>
            <a:r>
              <a:rPr lang="en-US" sz="2400" b="1" dirty="0" err="1" smtClean="0"/>
              <a:t>diversi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protocolli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generali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della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concertazione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degli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anni</a:t>
            </a:r>
            <a:r>
              <a:rPr lang="en-US" sz="2400" b="1" dirty="0" smtClean="0"/>
              <a:t> ’90, </a:t>
            </a:r>
            <a:r>
              <a:rPr lang="en-US" sz="2400" b="1" dirty="0" err="1" smtClean="0"/>
              <a:t>dai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che</a:t>
            </a:r>
            <a:r>
              <a:rPr lang="en-US" sz="2400" b="1" dirty="0" smtClean="0"/>
              <a:t> non </a:t>
            </a:r>
            <a:r>
              <a:rPr lang="en-US" sz="2400" b="1" dirty="0" err="1" smtClean="0"/>
              <a:t>hanno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funzionato</a:t>
            </a:r>
            <a:r>
              <a:rPr lang="en-US" sz="2400" b="1" dirty="0" smtClean="0"/>
              <a:t> </a:t>
            </a:r>
            <a:r>
              <a:rPr lang="it-IT" sz="2400" b="1" dirty="0" smtClean="0"/>
              <a:t> nella programmazione negoziata</a:t>
            </a: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2115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85" y="476672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Conclusioni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sz="2400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2400" b="1" dirty="0" smtClean="0"/>
              <a:t>La negoziazione territoriale come opportunità da cogliere sia dal versante associativo datoriale e dei lavoratori, sia da parte delle realtà locali, possibili legami con altre pratiche come la contrattazione sociale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err="1" smtClean="0"/>
              <a:t>Importanti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segnali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regolazione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associativa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anche</a:t>
            </a:r>
            <a:r>
              <a:rPr lang="en-US" sz="2400" b="1" dirty="0" smtClean="0"/>
              <a:t> in termini di </a:t>
            </a:r>
            <a:r>
              <a:rPr lang="en-US" sz="2400" b="1" i="1" dirty="0" smtClean="0"/>
              <a:t>voice</a:t>
            </a:r>
            <a:endParaRPr lang="it-IT" sz="2400" b="1" dirty="0" smtClean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187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85" y="476672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Conclusioni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2800" b="1" dirty="0" smtClean="0"/>
              <a:t>Ma……………</a:t>
            </a:r>
          </a:p>
          <a:p>
            <a:pPr marL="0" indent="0">
              <a:buNone/>
            </a:pPr>
            <a:r>
              <a:rPr lang="it-IT" sz="2400" b="1" dirty="0" smtClean="0"/>
              <a:t>Esperienze limitate ad alcuni territori</a:t>
            </a:r>
          </a:p>
          <a:p>
            <a:pPr marL="0" indent="0">
              <a:buNone/>
            </a:pPr>
            <a:r>
              <a:rPr lang="it-IT" sz="2400" b="1" dirty="0" smtClean="0"/>
              <a:t>Esperienze diffuse soprattutto in alcuni settori (poco nei settori dell'innovazione)</a:t>
            </a:r>
          </a:p>
          <a:p>
            <a:pPr marL="0" indent="0">
              <a:buNone/>
            </a:pPr>
            <a:r>
              <a:rPr lang="it-IT" sz="2400" b="1" dirty="0" smtClean="0"/>
              <a:t>Basso coordinamento verticale</a:t>
            </a:r>
          </a:p>
          <a:p>
            <a:pPr marL="0" indent="0">
              <a:buNone/>
            </a:pPr>
            <a:r>
              <a:rPr lang="it-IT" sz="2400" b="1" dirty="0" smtClean="0"/>
              <a:t>Basso legame con strumenti di policy regionale e nazionale</a:t>
            </a:r>
          </a:p>
          <a:p>
            <a:pPr marL="0" indent="0">
              <a:buNone/>
            </a:pPr>
            <a:r>
              <a:rPr lang="it-IT" sz="2400" b="1" dirty="0" smtClean="0"/>
              <a:t>Valenza prevalentemente integrativa, non sostitutiva delle politiche (es. welfare)</a:t>
            </a:r>
          </a:p>
          <a:p>
            <a:pPr marL="0" indent="0">
              <a:buNone/>
            </a:pPr>
            <a:r>
              <a:rPr lang="en-US" sz="2400" b="1" dirty="0" err="1" smtClean="0"/>
              <a:t>Negoziare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livello</a:t>
            </a:r>
            <a:r>
              <a:rPr lang="en-US" sz="2400" b="1" dirty="0" smtClean="0"/>
              <a:t> territorial è </a:t>
            </a:r>
            <a:r>
              <a:rPr lang="en-US" sz="2400" b="1" dirty="0" err="1" smtClean="0"/>
              <a:t>importante</a:t>
            </a:r>
            <a:r>
              <a:rPr lang="en-US" sz="2400" b="1" dirty="0" smtClean="0"/>
              <a:t> ma non </a:t>
            </a:r>
            <a:r>
              <a:rPr lang="en-US" sz="2400" b="1" dirty="0" err="1" smtClean="0"/>
              <a:t>basta</a:t>
            </a:r>
            <a:endParaRPr lang="it-IT" sz="2400" b="1" dirty="0" smtClean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245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515" y="1340768"/>
            <a:ext cx="8640960" cy="48130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dirty="0" smtClean="0"/>
              <a:t>La parte della ricerca che si concentra sulla contrattazione territoriale e concertazione si propone di rispondere a un interrogativo principale: cosa succede a queste pratiche in tempi di crisi?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endParaRPr lang="it-IT" sz="36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72767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30719"/>
            <a:ext cx="9036496" cy="1143000"/>
          </a:xfrm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chemeClr val="accent1">
                    <a:lumMod val="75000"/>
                  </a:schemeClr>
                </a:solidFill>
              </a:rPr>
              <a:t>Lo schema della presentazione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65" y="2060848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Breve </a:t>
            </a:r>
            <a:r>
              <a:rPr lang="it-IT" sz="3000" dirty="0"/>
              <a:t>inquadramento storico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I cambiamenti recenti del contesto regolativo locale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La contrattazione territoriale: analisi dei contratti del database costruito per la ricerca </a:t>
            </a:r>
            <a:r>
              <a:rPr lang="it-IT" sz="3000" dirty="0" err="1" smtClean="0"/>
              <a:t>REGSMEs</a:t>
            </a: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Punti di forza e di debolezza delle esperienze individuate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584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348880"/>
            <a:ext cx="8171185" cy="136207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Inquadramento storico e trasformazioni recenti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La microconcertazione appartata degli anni ‘80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Il ruolo delle aree distrettuali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La programmazione negoziata e il decentramento organizzato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/>
              <a:t> </a:t>
            </a:r>
            <a:r>
              <a:rPr lang="it-IT" sz="3000" dirty="0" smtClean="0"/>
              <a:t>esperienze a «successo alternato»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La tradizione storica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Nuovi settori (cultura e innovazione) e nuove retoriche (</a:t>
            </a:r>
            <a:r>
              <a:rPr lang="it-IT" sz="3000" i="1" dirty="0" smtClean="0"/>
              <a:t>competitive regionalism</a:t>
            </a:r>
            <a:r>
              <a:rPr lang="it-IT" sz="30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Nuovi attori (nuovo protagonismo delle grandi imprese, fondazioni, agenzie, ecc.)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Declino di legittimità della concertazione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Nuovi </a:t>
            </a:r>
            <a:r>
              <a:rPr lang="it-IT" sz="3000" dirty="0"/>
              <a:t>modelli di governo del territorio (pianificazione e </a:t>
            </a:r>
            <a:r>
              <a:rPr lang="it-IT" sz="3000" dirty="0" smtClean="0"/>
              <a:t>deliberazione)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Le trasformazioni recenti – le politiche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9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sz="3000" dirty="0"/>
              <a:t>Crisi </a:t>
            </a:r>
            <a:r>
              <a:rPr lang="it-IT" sz="3000" dirty="0" smtClean="0"/>
              <a:t>percepita dagli attori come caratterizzata da responsabilità extra-locali </a:t>
            </a:r>
            <a:r>
              <a:rPr lang="it-IT" sz="3000" dirty="0"/>
              <a:t>ma </a:t>
            </a:r>
            <a:r>
              <a:rPr lang="it-IT" sz="3000" dirty="0" smtClean="0"/>
              <a:t>con effetti locali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Si modifica la domanda di welfare verso politiche passive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Crescono le competenze e la domanda ma al contempo si riducono le risorse finanziarie per gli attori locali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3000" dirty="0" smtClean="0"/>
              <a:t>Ma come spesso avviene le difficoltà fungono anche da stimolo per soluzioni innovative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Le trasformazioni recenti - la crisi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515" y="1340768"/>
            <a:ext cx="8640960" cy="48130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Cosa succede alla negoziazione territoriale in tempi di crisi? </a:t>
            </a:r>
          </a:p>
          <a:p>
            <a:pPr marL="0" indent="0">
              <a:buNone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La contrattazione e concertazione territoriale ‘scompare’ e/o diviene residuale?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Si afferma una contrattazione prevalentemente difensiva (es. gestione di crisi aziendali)?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Si ha una contrattazione ‘al ribasso’ rispetto alla contrattazione nazionale di settore, </a:t>
            </a:r>
            <a:r>
              <a:rPr lang="it-IT" sz="2400" dirty="0" err="1" smtClean="0"/>
              <a:t>opting</a:t>
            </a:r>
            <a:r>
              <a:rPr lang="it-IT" sz="2400" dirty="0" smtClean="0"/>
              <a:t> out (es. contrattazione di prossimità)?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 smtClean="0"/>
              <a:t>Assieme alla contrattazione difensiva emergono esperimenti interessante di contrattazione e concertazione innovativa?</a:t>
            </a:r>
          </a:p>
          <a:p>
            <a:pPr marL="0" indent="0">
              <a:buNone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9830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ifi" id="{9BDD7D59-0CA9-4C3B-96D7-263543686DCF}" vid="{8FB93490-E6B9-4919-87E6-B48934F497D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Unifi template</Template>
  <TotalTime>451</TotalTime>
  <Words>1352</Words>
  <Application>Microsoft Office PowerPoint</Application>
  <PresentationFormat>On-screen Show (4:3)</PresentationFormat>
  <Paragraphs>130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Corbel</vt:lpstr>
      <vt:lpstr>Wingdings</vt:lpstr>
      <vt:lpstr>Tema di Office</vt:lpstr>
      <vt:lpstr>Contrattare welfare e competitività nei territori di piccola impresa</vt:lpstr>
      <vt:lpstr>La ricerca</vt:lpstr>
      <vt:lpstr>PowerPoint Presentation</vt:lpstr>
      <vt:lpstr>Lo schema della presentazione</vt:lpstr>
      <vt:lpstr>Inquadramento storico e trasformazioni recenti</vt:lpstr>
      <vt:lpstr>PowerPoint Presentation</vt:lpstr>
      <vt:lpstr>PowerPoint Presentation</vt:lpstr>
      <vt:lpstr>PowerPoint Presentation</vt:lpstr>
      <vt:lpstr>PowerPoint Presentation</vt:lpstr>
      <vt:lpstr>L’analisi del database di REGSMEs</vt:lpstr>
      <vt:lpstr>PowerPoint Presentation</vt:lpstr>
      <vt:lpstr>PowerPoint Presentation</vt:lpstr>
      <vt:lpstr>Alcuni esempi</vt:lpstr>
      <vt:lpstr>Tra welfare e produttività</vt:lpstr>
      <vt:lpstr>Qualità del lavoro e della produzione</vt:lpstr>
      <vt:lpstr>Qualità del lavoro e filiera</vt:lpstr>
      <vt:lpstr>Politiche attive del lavoro</vt:lpstr>
      <vt:lpstr>Policy mix per lo sviluppo</vt:lpstr>
      <vt:lpstr>PowerPoint Presentation</vt:lpstr>
      <vt:lpstr>Conclusioni</vt:lpstr>
      <vt:lpstr>Conclusioni</vt:lpstr>
      <vt:lpstr>Conclusioni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burroni</dc:creator>
  <cp:lastModifiedBy>luigi burroni</cp:lastModifiedBy>
  <cp:revision>64</cp:revision>
  <dcterms:created xsi:type="dcterms:W3CDTF">2014-09-24T15:35:54Z</dcterms:created>
  <dcterms:modified xsi:type="dcterms:W3CDTF">2014-10-14T07:25:35Z</dcterms:modified>
</cp:coreProperties>
</file>